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2" r:id="rId13"/>
    <p:sldId id="303" r:id="rId14"/>
    <p:sldId id="304" r:id="rId15"/>
    <p:sldId id="311" r:id="rId16"/>
    <p:sldId id="268" r:id="rId17"/>
    <p:sldId id="269" r:id="rId18"/>
    <p:sldId id="270" r:id="rId19"/>
    <p:sldId id="305" r:id="rId20"/>
    <p:sldId id="271" r:id="rId21"/>
    <p:sldId id="272" r:id="rId22"/>
    <p:sldId id="273" r:id="rId23"/>
    <p:sldId id="27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306" r:id="rId43"/>
    <p:sldId id="307" r:id="rId44"/>
    <p:sldId id="308" r:id="rId45"/>
    <p:sldId id="309" r:id="rId46"/>
    <p:sldId id="298" r:id="rId47"/>
    <p:sldId id="296" r:id="rId48"/>
    <p:sldId id="310" r:id="rId49"/>
    <p:sldId id="297" r:id="rId50"/>
    <p:sldId id="300" r:id="rId51"/>
    <p:sldId id="301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>
      <p:cViewPr varScale="1">
        <p:scale>
          <a:sx n="82" d="100"/>
          <a:sy n="82" d="100"/>
        </p:scale>
        <p:origin x="918" y="96"/>
      </p:cViewPr>
      <p:guideLst>
        <p:guide orient="horz" pos="2160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214554"/>
            <a:ext cx="7200800" cy="287063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Звіт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селищного голови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про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діяльність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виконавчих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органів ради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у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2018 році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-142900"/>
            <a:ext cx="7000892" cy="264318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759346" y="3973910"/>
            <a:ext cx="1124746" cy="464343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6295627" y="4009628"/>
            <a:ext cx="1124745" cy="4572001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Житлове питання</a:t>
            </a:r>
            <a:endParaRPr lang="uk-UA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квартирному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обліку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станом на 20.12.2018 року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lvl="0"/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загальній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черзі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- 46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осіб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;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квартирн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у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чер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гу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у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2018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році взято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- 1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особу;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пільговій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черзі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позачергового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забезпечення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житлом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– 12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сімей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lvl="0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пільговій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черзі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першочергового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забезпечення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житлом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– 18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сімей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lvl="0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пільговій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черзі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постраждалих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аварії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на ЧАЕС – 5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сімей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lvl="0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відшкодування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витрат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придбання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житла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– 1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сім’я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5149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Бюджетно-фінансова діяльність</a:t>
            </a:r>
            <a:br>
              <a:rPr lang="uk-UA" b="1" dirty="0">
                <a:solidFill>
                  <a:schemeClr val="tx2">
                    <a:lumMod val="75000"/>
                  </a:schemeClr>
                </a:solidFill>
              </a:rPr>
            </a:b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074"/>
            <a:ext cx="9144000" cy="568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Бюджетно-фінансова діяльність</a:t>
            </a:r>
            <a:br>
              <a:rPr lang="uk-UA" b="1" dirty="0">
                <a:solidFill>
                  <a:schemeClr val="tx2">
                    <a:lumMod val="75000"/>
                  </a:schemeClr>
                </a:solidFill>
              </a:rPr>
            </a:b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594"/>
            <a:ext cx="9144000" cy="577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1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Бюджетно-фінансова діяльність</a:t>
            </a:r>
            <a:br>
              <a:rPr lang="uk-UA" b="1" dirty="0">
                <a:solidFill>
                  <a:schemeClr val="tx2">
                    <a:lumMod val="75000"/>
                  </a:schemeClr>
                </a:solidFill>
              </a:rPr>
            </a:b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СУБВЕНЦІЇ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2"/>
            <a:ext cx="9144000" cy="59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8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935026" y="1340768"/>
            <a:ext cx="74168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Програм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а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соціально-економічного культурно-мистецького розвитку та охорони навколишнього середовища смт Нові Санжари Полтавської області на 2018 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рік </a:t>
            </a: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Благоустрій</a:t>
            </a:r>
            <a:br>
              <a:rPr lang="uk-UA" b="1" dirty="0">
                <a:solidFill>
                  <a:schemeClr val="tx2">
                    <a:lumMod val="75000"/>
                  </a:schemeClr>
                </a:solidFill>
              </a:rPr>
            </a:b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57962"/>
            <a:ext cx="4038600" cy="2692400"/>
          </a:xfrm>
        </p:spPr>
      </p:pic>
      <p:pic>
        <p:nvPicPr>
          <p:cNvPr id="12" name="Місце для вмісту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98" y="1257962"/>
            <a:ext cx="4038600" cy="2692400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41402"/>
            <a:ext cx="4046912" cy="26979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41403"/>
            <a:ext cx="4046912" cy="26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4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Вуличне освітлення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(реконструкція)</a:t>
            </a:r>
            <a:endParaRPr lang="uk-UA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6385" y="1772816"/>
            <a:ext cx="85741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вул. Козацькій (вартість робіт 43,5 тис. грн., довжина лінії 405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пог.м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встановлено 10 світильників);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вул. Каштановій (вартість  робіт 76,02 тис. грн., довжина лінії 340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пог.м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., встановлено 11 світильників);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вул. Чкалова (вартість робіт 172,4 тис. грн., довжина лінії 680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пог.м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 встановлено 13  світильників);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вул. Полтавській (вартість робіт 305,9 тис. грн., довжина лінії 1300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пог.м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., встановлено 38 світильників);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Виконано проект  на реконструкцію вуличного освітлення по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пров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Комунальному (вартість   робіт – 5,7 тис. грн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uk-UA" sz="2400" dirty="0">
              <a:solidFill>
                <a:schemeClr val="tx2">
                  <a:lumMod val="7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вул. Шкільна та   вул. Козацька в с.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Зачепилівка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(151,3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., 1530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пог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м., встановлено 22 світильника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400" dirty="0">
              <a:solidFill>
                <a:schemeClr val="tx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9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323528" y="260648"/>
            <a:ext cx="849694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spcAft>
                <a:spcPts val="0"/>
              </a:spcAft>
            </a:pPr>
            <a:r>
              <a:rPr lang="uk-UA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Дорожнє господарство</a:t>
            </a:r>
            <a:endParaRPr lang="uk-UA" sz="3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algn="just">
              <a:spcAft>
                <a:spcPts val="0"/>
              </a:spcAft>
            </a:pPr>
            <a:r>
              <a:rPr lang="uk-UA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Капітальний </a:t>
            </a:r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ремонт </a:t>
            </a:r>
            <a:r>
              <a:rPr lang="uk-UA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дороги: </a:t>
            </a:r>
            <a:r>
              <a:rPr lang="uk-UA" sz="2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по: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вул</a:t>
            </a:r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Незалежності, частина вул. </a:t>
            </a:r>
            <a:r>
              <a:rPr lang="uk-UA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Ветеринарна – 555 </a:t>
            </a:r>
            <a:r>
              <a:rPr lang="uk-UA" sz="2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кв.м</a:t>
            </a:r>
            <a:r>
              <a:rPr lang="uk-UA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– 400,60 тис. грн;</a:t>
            </a:r>
            <a:endParaRPr lang="uk-UA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bg1"/>
                </a:solidFill>
              </a:rPr>
              <a:t>вул</a:t>
            </a:r>
            <a:r>
              <a:rPr lang="uk-UA" sz="2400" b="1" dirty="0">
                <a:solidFill>
                  <a:schemeClr val="bg1"/>
                </a:solidFill>
              </a:rPr>
              <a:t>. Незалежності </a:t>
            </a:r>
            <a:r>
              <a:rPr lang="uk-UA" sz="2400" b="1" dirty="0" smtClean="0">
                <a:solidFill>
                  <a:schemeClr val="bg1"/>
                </a:solidFill>
              </a:rPr>
              <a:t>160 </a:t>
            </a:r>
            <a:r>
              <a:rPr lang="uk-UA" sz="2400" b="1" dirty="0" err="1">
                <a:solidFill>
                  <a:schemeClr val="bg1"/>
                </a:solidFill>
              </a:rPr>
              <a:t>кв.м</a:t>
            </a:r>
            <a:r>
              <a:rPr lang="uk-UA" sz="2400" b="1" dirty="0">
                <a:solidFill>
                  <a:schemeClr val="bg1"/>
                </a:solidFill>
              </a:rPr>
              <a:t>. – 110,2 тис. грн.;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bg1"/>
                </a:solidFill>
              </a:rPr>
              <a:t>вул</a:t>
            </a:r>
            <a:r>
              <a:rPr lang="uk-UA" sz="2400" b="1" dirty="0">
                <a:solidFill>
                  <a:schemeClr val="bg1"/>
                </a:solidFill>
              </a:rPr>
              <a:t>. Центральна ( ІІ частина </a:t>
            </a:r>
            <a:r>
              <a:rPr lang="uk-UA" sz="2400" b="1" dirty="0" smtClean="0">
                <a:solidFill>
                  <a:schemeClr val="bg1"/>
                </a:solidFill>
              </a:rPr>
              <a:t>) </a:t>
            </a:r>
            <a:r>
              <a:rPr lang="uk-UA" sz="2400" b="1" dirty="0">
                <a:solidFill>
                  <a:schemeClr val="bg1"/>
                </a:solidFill>
              </a:rPr>
              <a:t>675 </a:t>
            </a:r>
            <a:r>
              <a:rPr lang="uk-UA" sz="2400" b="1" dirty="0" err="1">
                <a:solidFill>
                  <a:schemeClr val="bg1"/>
                </a:solidFill>
              </a:rPr>
              <a:t>кв</a:t>
            </a:r>
            <a:r>
              <a:rPr lang="uk-UA" sz="2400" b="1" dirty="0">
                <a:solidFill>
                  <a:schemeClr val="bg1"/>
                </a:solidFill>
              </a:rPr>
              <a:t>. м. – 394,8 тис. грн.,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bg1"/>
                </a:solidFill>
              </a:rPr>
              <a:t>вул</a:t>
            </a:r>
            <a:r>
              <a:rPr lang="uk-UA" sz="2400" b="1" dirty="0">
                <a:solidFill>
                  <a:schemeClr val="bg1"/>
                </a:solidFill>
              </a:rPr>
              <a:t>. Центральна та частина вул. </a:t>
            </a:r>
            <a:r>
              <a:rPr lang="uk-UA" sz="2400" b="1" dirty="0" smtClean="0">
                <a:solidFill>
                  <a:schemeClr val="bg1"/>
                </a:solidFill>
              </a:rPr>
              <a:t> Незалежності 790 </a:t>
            </a:r>
            <a:r>
              <a:rPr lang="uk-UA" sz="2400" b="1" dirty="0" err="1">
                <a:solidFill>
                  <a:schemeClr val="bg1"/>
                </a:solidFill>
              </a:rPr>
              <a:t>кв</a:t>
            </a:r>
            <a:r>
              <a:rPr lang="uk-UA" sz="2400" b="1" dirty="0">
                <a:solidFill>
                  <a:schemeClr val="bg1"/>
                </a:solidFill>
              </a:rPr>
              <a:t>. м. – 373,7 тис. грн.;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bg1"/>
                </a:solidFill>
              </a:rPr>
              <a:t>вул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  <a:r>
              <a:rPr lang="uk-UA" sz="2400" b="1" dirty="0" smtClean="0">
                <a:solidFill>
                  <a:schemeClr val="bg1"/>
                </a:solidFill>
              </a:rPr>
              <a:t>Садовій  </a:t>
            </a:r>
            <a:r>
              <a:rPr lang="uk-UA" sz="2400" b="1" dirty="0">
                <a:solidFill>
                  <a:schemeClr val="bg1"/>
                </a:solidFill>
              </a:rPr>
              <a:t>2124 </a:t>
            </a:r>
            <a:r>
              <a:rPr lang="uk-UA" sz="2400" b="1" dirty="0" err="1">
                <a:solidFill>
                  <a:schemeClr val="bg1"/>
                </a:solidFill>
              </a:rPr>
              <a:t>кв</a:t>
            </a:r>
            <a:r>
              <a:rPr lang="uk-UA" sz="2400" b="1" dirty="0">
                <a:solidFill>
                  <a:schemeClr val="bg1"/>
                </a:solidFill>
              </a:rPr>
              <a:t>. м. —  1354,4 тис. грн.;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bg1"/>
                </a:solidFill>
              </a:rPr>
              <a:t>вул. Першотравневій 1848 </a:t>
            </a:r>
            <a:r>
              <a:rPr lang="uk-UA" sz="2400" b="1" dirty="0">
                <a:solidFill>
                  <a:schemeClr val="bg1"/>
                </a:solidFill>
              </a:rPr>
              <a:t>кв. м. –1180,3 </a:t>
            </a:r>
            <a:r>
              <a:rPr lang="uk-UA" sz="2400" b="1" dirty="0" err="1">
                <a:solidFill>
                  <a:schemeClr val="bg1"/>
                </a:solidFill>
              </a:rPr>
              <a:t>тис.грн</a:t>
            </a:r>
            <a:r>
              <a:rPr lang="uk-UA" sz="2400" b="1" dirty="0" smtClean="0">
                <a:solidFill>
                  <a:schemeClr val="bg1"/>
                </a:solidFill>
              </a:rPr>
              <a:t>.;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bg1"/>
                </a:solidFill>
              </a:rPr>
              <a:t>вул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  <a:r>
              <a:rPr lang="uk-UA" sz="2400" b="1" dirty="0" smtClean="0">
                <a:solidFill>
                  <a:schemeClr val="bg1"/>
                </a:solidFill>
              </a:rPr>
              <a:t>Центральна </a:t>
            </a:r>
            <a:r>
              <a:rPr lang="uk-UA" sz="2400" b="1" dirty="0">
                <a:solidFill>
                  <a:schemeClr val="bg1"/>
                </a:solidFill>
              </a:rPr>
              <a:t>425 </a:t>
            </a:r>
            <a:r>
              <a:rPr lang="uk-UA" sz="2400" b="1" dirty="0" err="1">
                <a:solidFill>
                  <a:schemeClr val="bg1"/>
                </a:solidFill>
              </a:rPr>
              <a:t>м.кв</a:t>
            </a:r>
            <a:r>
              <a:rPr lang="uk-UA" sz="2400" b="1" dirty="0">
                <a:solidFill>
                  <a:schemeClr val="bg1"/>
                </a:solidFill>
              </a:rPr>
              <a:t>. — 163,1 </a:t>
            </a:r>
            <a:r>
              <a:rPr lang="uk-UA" sz="2400" b="1" dirty="0" err="1">
                <a:solidFill>
                  <a:schemeClr val="bg1"/>
                </a:solidFill>
              </a:rPr>
              <a:t>тис.грн</a:t>
            </a:r>
            <a:r>
              <a:rPr lang="uk-UA" sz="2400" b="1" dirty="0">
                <a:solidFill>
                  <a:schemeClr val="bg1"/>
                </a:solidFill>
              </a:rPr>
              <a:t>.;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bg1"/>
                </a:solidFill>
              </a:rPr>
              <a:t>вул</a:t>
            </a:r>
            <a:r>
              <a:rPr lang="uk-UA" sz="2400" b="1" dirty="0">
                <a:solidFill>
                  <a:schemeClr val="bg1"/>
                </a:solidFill>
              </a:rPr>
              <a:t>. Степній </a:t>
            </a:r>
            <a:r>
              <a:rPr lang="uk-UA" sz="2400" b="1" dirty="0" smtClean="0">
                <a:solidFill>
                  <a:schemeClr val="bg1"/>
                </a:solidFill>
              </a:rPr>
              <a:t>141 </a:t>
            </a:r>
            <a:r>
              <a:rPr lang="uk-UA" sz="2400" b="1" dirty="0" err="1">
                <a:solidFill>
                  <a:schemeClr val="bg1"/>
                </a:solidFill>
              </a:rPr>
              <a:t>м.кв</a:t>
            </a:r>
            <a:r>
              <a:rPr lang="uk-UA" sz="2400" b="1" dirty="0">
                <a:solidFill>
                  <a:schemeClr val="bg1"/>
                </a:solidFill>
              </a:rPr>
              <a:t>. — 86,0 </a:t>
            </a:r>
            <a:r>
              <a:rPr lang="uk-UA" sz="2400" b="1" dirty="0" err="1">
                <a:solidFill>
                  <a:schemeClr val="bg1"/>
                </a:solidFill>
              </a:rPr>
              <a:t>тис.грн</a:t>
            </a:r>
            <a:r>
              <a:rPr lang="uk-UA" sz="2400" b="1" dirty="0">
                <a:solidFill>
                  <a:schemeClr val="bg1"/>
                </a:solidFill>
              </a:rPr>
              <a:t>.;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bg1"/>
                </a:solidFill>
              </a:rPr>
              <a:t>дорожнього </a:t>
            </a:r>
            <a:r>
              <a:rPr lang="uk-UA" sz="2400" b="1" dirty="0">
                <a:solidFill>
                  <a:schemeClr val="bg1"/>
                </a:solidFill>
              </a:rPr>
              <a:t>покриття проїзної частини по </a:t>
            </a:r>
            <a:r>
              <a:rPr lang="uk-UA" sz="2400" b="1" dirty="0" err="1">
                <a:solidFill>
                  <a:schemeClr val="bg1"/>
                </a:solidFill>
              </a:rPr>
              <a:t>пров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  <a:r>
              <a:rPr lang="uk-UA" sz="2400" b="1" dirty="0" smtClean="0">
                <a:solidFill>
                  <a:schemeClr val="bg1"/>
                </a:solidFill>
              </a:rPr>
              <a:t>Тракторний </a:t>
            </a:r>
            <a:r>
              <a:rPr lang="uk-UA" sz="2400" b="1" dirty="0">
                <a:solidFill>
                  <a:schemeClr val="bg1"/>
                </a:solidFill>
              </a:rPr>
              <a:t>— 154,7 </a:t>
            </a:r>
            <a:r>
              <a:rPr lang="uk-UA" sz="2400" b="1" dirty="0" err="1">
                <a:solidFill>
                  <a:schemeClr val="bg1"/>
                </a:solidFill>
              </a:rPr>
              <a:t>тис.грн</a:t>
            </a:r>
            <a:r>
              <a:rPr lang="uk-UA" sz="2400" b="1" dirty="0">
                <a:solidFill>
                  <a:schemeClr val="bg1"/>
                </a:solidFill>
              </a:rPr>
              <a:t>. ( підготовчі роботи);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bg1"/>
                </a:solidFill>
              </a:rPr>
              <a:t>вул</a:t>
            </a:r>
            <a:r>
              <a:rPr lang="uk-UA" sz="2400" b="1" dirty="0">
                <a:solidFill>
                  <a:schemeClr val="bg1"/>
                </a:solidFill>
              </a:rPr>
              <a:t>. Польова </a:t>
            </a:r>
            <a:r>
              <a:rPr lang="uk-UA" sz="2400" b="1" dirty="0" smtClean="0">
                <a:solidFill>
                  <a:schemeClr val="bg1"/>
                </a:solidFill>
              </a:rPr>
              <a:t>126 </a:t>
            </a:r>
            <a:r>
              <a:rPr lang="uk-UA" sz="2400" b="1" dirty="0" err="1">
                <a:solidFill>
                  <a:schemeClr val="bg1"/>
                </a:solidFill>
              </a:rPr>
              <a:t>кв</a:t>
            </a:r>
            <a:r>
              <a:rPr lang="uk-UA" sz="2400" b="1" dirty="0">
                <a:solidFill>
                  <a:schemeClr val="bg1"/>
                </a:solidFill>
              </a:rPr>
              <a:t>. м. — 78,0 </a:t>
            </a:r>
            <a:r>
              <a:rPr lang="uk-UA" sz="2400" b="1" dirty="0" err="1" smtClean="0">
                <a:solidFill>
                  <a:schemeClr val="bg1"/>
                </a:solidFill>
              </a:rPr>
              <a:t>тис.грн</a:t>
            </a:r>
            <a:endParaRPr lang="uk-UA" sz="24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uk-UA" sz="2400" b="1" dirty="0">
              <a:solidFill>
                <a:srgbClr val="FFFF00"/>
              </a:solidFill>
            </a:endParaRPr>
          </a:p>
          <a:p>
            <a:pPr lvl="0" algn="just">
              <a:spcAft>
                <a:spcPts val="0"/>
              </a:spcAft>
            </a:pPr>
            <a:endParaRPr lang="uk-UA" sz="2400" b="1" dirty="0">
              <a:solidFill>
                <a:srgbClr val="FFFF00"/>
              </a:solidFill>
            </a:endParaRPr>
          </a:p>
          <a:p>
            <a:r>
              <a:rPr lang="uk-UA" sz="2800" b="1" dirty="0">
                <a:solidFill>
                  <a:srgbClr val="FFFF00"/>
                </a:solidFill>
              </a:rPr>
              <a:t> 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uk-UA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03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Дорожнє господарство</a:t>
            </a:r>
            <a:r>
              <a:rPr lang="uk-UA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79512" y="828063"/>
            <a:ext cx="87129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Курортна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коригування проекту 9,05 тис. грн.;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вул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.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Надії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коригування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проекту 9,05 тис. грн.;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b="1" dirty="0" err="1" smtClean="0">
                <a:solidFill>
                  <a:schemeClr val="tx2">
                    <a:lumMod val="50000"/>
                  </a:schemeClr>
                </a:solidFill>
              </a:rPr>
              <a:t>пров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. Курортний та частини вул.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Курортної - коригування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проекту 9,05 тис. грн.;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проїзної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частини по </a:t>
            </a:r>
            <a:r>
              <a:rPr lang="uk-UA" sz="2400" b="1" dirty="0" err="1">
                <a:solidFill>
                  <a:schemeClr val="tx2">
                    <a:lumMod val="50000"/>
                  </a:schemeClr>
                </a:solidFill>
              </a:rPr>
              <a:t>пров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Ярмарковий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коригування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проекту 9,05 тис. грн.;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проїзної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частини по вул. </a:t>
            </a:r>
            <a:r>
              <a:rPr lang="uk-UA" sz="2400" b="1" dirty="0" err="1">
                <a:solidFill>
                  <a:schemeClr val="tx2">
                    <a:lumMod val="50000"/>
                  </a:schemeClr>
                </a:solidFill>
              </a:rPr>
              <a:t>Маджарянська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(І частина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розроблення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проекту 22,50 тис. грн.;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проїзної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частини по вул. Центральна (ІІІ частина)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розроблення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проекту 22,50 тис. грн.;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проїзної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частини по вул. Соснова </a:t>
            </a:r>
            <a:r>
              <a:rPr lang="uk-UA" sz="2400" b="1" dirty="0" err="1" smtClean="0">
                <a:solidFill>
                  <a:schemeClr val="tx2">
                    <a:lumMod val="50000"/>
                  </a:schemeClr>
                </a:solidFill>
              </a:rPr>
              <a:t>Роща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 – розроблення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проекту 22,50 тис. грн.;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проїзної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частини по вул. Пролетарська (І частина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) – розроблення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проекту 22,50 тис. грн.;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вул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. Незалежності ІІ частини (</a:t>
            </a:r>
            <a:r>
              <a:rPr lang="uk-UA" sz="2400" b="1" dirty="0" err="1">
                <a:solidFill>
                  <a:schemeClr val="tx2">
                    <a:lumMod val="50000"/>
                  </a:schemeClr>
                </a:solidFill>
              </a:rPr>
              <a:t>Зарічка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)- розроблення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проекту 23,22 тис. гривень.</a:t>
            </a:r>
          </a:p>
          <a:p>
            <a:r>
              <a:rPr lang="uk-UA" b="1" dirty="0">
                <a:solidFill>
                  <a:srgbClr val="C00000"/>
                </a:solidFill>
              </a:rPr>
              <a:t> </a:t>
            </a:r>
          </a:p>
          <a:p>
            <a:endParaRPr lang="uk-U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9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525963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  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Етапи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створення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Новосанжарської ОТГ</a:t>
            </a:r>
          </a:p>
          <a:p>
            <a:pPr marL="0" lvl="0" indent="0">
              <a:buNone/>
            </a:pPr>
            <a:endParaRPr lang="ru-RU" sz="2800" dirty="0">
              <a:solidFill>
                <a:schemeClr val="tx2"/>
              </a:solidFill>
            </a:endParaRPr>
          </a:p>
          <a:p>
            <a:pPr marL="0" lvl="0" indent="0">
              <a:buNone/>
            </a:pPr>
            <a:endParaRPr lang="ru-RU" sz="2800" dirty="0" smtClean="0">
              <a:solidFill>
                <a:schemeClr val="tx2"/>
              </a:solidFill>
            </a:endParaRPr>
          </a:p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05 липня 2017 року – отримання статусу Новосанжарської селищної ОТГ;</a:t>
            </a:r>
          </a:p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29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жовтня 2017 року - перші вибори депутатів сільських, селищних рад ОТГ</a:t>
            </a:r>
          </a:p>
          <a:p>
            <a:pPr lvl="0"/>
            <a:endParaRPr lang="uk-UA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endParaRPr lang="uk-UA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Централізоване водопостачання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179512" y="1087103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Виконано  проектно-кошторисну документацію на  капітальний  ремонт вуличних водогонів</a:t>
            </a:r>
            <a:r>
              <a:rPr lang="uk-UA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uk-UA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uk-UA" sz="2400" b="1" dirty="0" smtClean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uk-UA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uk-UA" sz="2400" b="1" dirty="0" smtClean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uk-UA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 вул. </a:t>
            </a:r>
            <a:r>
              <a:rPr lang="uk-UA" sz="24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Святотроїцька</a:t>
            </a:r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 7,4 тис. грн.;</a:t>
            </a:r>
          </a:p>
          <a:p>
            <a:pPr marL="8001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 вул. Незалежності  - 7,4 тис. грн.;</a:t>
            </a:r>
          </a:p>
          <a:p>
            <a:pPr marL="8001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 </a:t>
            </a:r>
            <a:r>
              <a:rPr lang="uk-UA" sz="24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пров</a:t>
            </a:r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Новий – 7,4 тис. грн.;</a:t>
            </a:r>
          </a:p>
          <a:p>
            <a:pPr marL="8001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 </a:t>
            </a:r>
            <a:r>
              <a:rPr lang="uk-UA" sz="24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пров</a:t>
            </a:r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uk-UA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Ярмарковий, </a:t>
            </a:r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— 7,4 </a:t>
            </a:r>
            <a:r>
              <a:rPr lang="uk-UA" sz="2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тис.грн</a:t>
            </a:r>
            <a:endParaRPr lang="uk-UA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79512" y="5301208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Виконано роботи  по капітальному  ремонту  вуличного водогону по вул. Носенка </a:t>
            </a:r>
            <a:r>
              <a:rPr lang="uk-UA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Івана.</a:t>
            </a:r>
            <a:endParaRPr lang="uk-UA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54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Дошкільна та шкільна освіта</a:t>
            </a:r>
            <a:br>
              <a:rPr lang="uk-UA" b="1" dirty="0">
                <a:solidFill>
                  <a:schemeClr val="tx2">
                    <a:lumMod val="75000"/>
                  </a:schemeClr>
                </a:solidFill>
              </a:rPr>
            </a:b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70781"/>
            <a:ext cx="4038600" cy="2692400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4038600" cy="26924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28" y="1151218"/>
            <a:ext cx="4067944" cy="27119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28" y="3957210"/>
            <a:ext cx="4043362" cy="269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Містобудівна діяльність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8" y="1632567"/>
            <a:ext cx="9144508" cy="5225433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467544" y="1124744"/>
            <a:ext cx="80855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затверджено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Генеральний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план забудови території смт Нові Санжари;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виготовлено картографічну основу проекту на Генеральний план забудови території села </a:t>
            </a:r>
            <a:r>
              <a:rPr lang="uk-UA" sz="2800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Зачепилівка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</a:t>
            </a:r>
            <a:endParaRPr lang="uk-UA" sz="28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ГРОМАДСЬКІ РОБОТИ </a:t>
            </a: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643"/>
            <a:ext cx="6273054" cy="4187263"/>
          </a:xfrm>
        </p:spPr>
      </p:pic>
      <p:sp>
        <p:nvSpPr>
          <p:cNvPr id="6" name="Прямокутник 5"/>
          <p:cNvSpPr/>
          <p:nvPr/>
        </p:nvSpPr>
        <p:spPr>
          <a:xfrm>
            <a:off x="6256784" y="1392486"/>
            <a:ext cx="24300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затверджено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селищну Програму зайнятості населення;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виділено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кошти на організацію громадських робіт;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організовано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проведення оплачуваних громадських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робіт.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7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-95088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ОСВІТА</a:t>
            </a: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288"/>
            <a:ext cx="3851920" cy="2166705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5" y="2843732"/>
            <a:ext cx="3503886" cy="233592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23" y="4697760"/>
            <a:ext cx="3240360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34" y="2348880"/>
            <a:ext cx="3815916" cy="25439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46138"/>
            <a:ext cx="3142461" cy="20949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25" y="4582739"/>
            <a:ext cx="3391852" cy="226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1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КУЛЬТУРА, СОЦІАЛЬНИЙ ЗАХИСТ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7705"/>
            <a:ext cx="4038600" cy="2855854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0" y="1124744"/>
            <a:ext cx="4038600" cy="242316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2127551" cy="35459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1" y="3952409"/>
            <a:ext cx="3428998" cy="2285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86" y="3923888"/>
            <a:ext cx="4110949" cy="29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1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Д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итячо-юнацька спортивна школа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/>
            </a:r>
            <a:br>
              <a:rPr lang="uk-UA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uk-UA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237"/>
            <a:ext cx="3803915" cy="2852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21" y="1052736"/>
            <a:ext cx="3003798" cy="4005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" y="2221705"/>
            <a:ext cx="3263686" cy="2447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3428"/>
            <a:ext cx="2872081" cy="2872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35" y="4100309"/>
            <a:ext cx="4181084" cy="2786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85" y="2119713"/>
            <a:ext cx="3803915" cy="28529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30500"/>
            <a:ext cx="3099690" cy="23247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50" y="2878981"/>
            <a:ext cx="3094880" cy="25895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846467"/>
            <a:ext cx="1950720" cy="13929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35" y="4195564"/>
            <a:ext cx="3674820" cy="275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ПРОГРАМИ</a:t>
            </a:r>
            <a:br>
              <a:rPr lang="uk-UA" sz="4000" b="1" dirty="0">
                <a:solidFill>
                  <a:schemeClr val="tx2">
                    <a:lumMod val="75000"/>
                  </a:schemeClr>
                </a:solidFill>
              </a:rPr>
            </a:br>
            <a:endParaRPr lang="uk-UA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5184575" cy="3888431"/>
          </a:xfrm>
        </p:spPr>
      </p:pic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174045" y="1600200"/>
            <a:ext cx="3969956" cy="452596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«Молодь 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</a:rPr>
              <a:t>Новосанжарщини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»;</a:t>
            </a:r>
          </a:p>
          <a:p>
            <a:pPr lvl="0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Програма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оздоровлення і відпочинку дітей на 2018-2019 роки;</a:t>
            </a:r>
          </a:p>
          <a:p>
            <a:pPr lvl="0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Програма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соціального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захисту осіб з особливими потребами, ветеранів, пенсіонерів, учасників бойових дій та добровольців при проведенні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АТО.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7482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ЗЕМЕЛЬНІ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ПИТАННЯ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043608" y="1997838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Надійшло:</a:t>
            </a: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128  заяв від  суб’єктів земельних відносин;</a:t>
            </a:r>
          </a:p>
          <a:p>
            <a:pPr marL="457200">
              <a:spcAft>
                <a:spcPts val="0"/>
              </a:spcAft>
            </a:pP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Укладено:</a:t>
            </a: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1 договір оренди земельної ділянки з юридичною особою;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6 договорів оренди з фізичними особами;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2 додаткові угоди до договорів оренди;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2  договори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сервітуту.</a:t>
            </a:r>
            <a:endParaRPr lang="uk-UA" sz="28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0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ЗЕМЕЛЬНІ ПИТАННЯ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479013" y="980728"/>
            <a:ext cx="7776864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кількість діючих договорів оренди з юридичними особами – 47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орендна площа їх  -  64,01 га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отримано орендної плати - 1743,063 тис.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гривень;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кількість укладених договорів становила – 68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орендна площа становить – 41,49 га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отримано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орендної плати 459,214 тис. гривень</a:t>
            </a:r>
          </a:p>
          <a:p>
            <a:pPr marL="457200">
              <a:spcAft>
                <a:spcPts val="0"/>
              </a:spcAft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 </a:t>
            </a:r>
            <a:endParaRPr lang="uk-UA" sz="11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4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Збільшилися: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uk-UA" dirty="0" smtClean="0">
                <a:solidFill>
                  <a:schemeClr val="tx2"/>
                </a:solidFill>
              </a:rPr>
              <a:t> </a:t>
            </a:r>
            <a:r>
              <a:rPr lang="uk-UA" sz="2800" dirty="0">
                <a:solidFill>
                  <a:schemeClr val="tx2"/>
                </a:solidFill>
              </a:rPr>
              <a:t>кількість населення; </a:t>
            </a:r>
            <a:endParaRPr lang="uk-UA" sz="2800" dirty="0" smtClean="0">
              <a:solidFill>
                <a:schemeClr val="tx2"/>
              </a:solidFill>
            </a:endParaRPr>
          </a:p>
          <a:p>
            <a:endParaRPr lang="uk-UA" sz="2800" dirty="0">
              <a:solidFill>
                <a:schemeClr val="tx2"/>
              </a:solidFill>
            </a:endParaRPr>
          </a:p>
          <a:p>
            <a:r>
              <a:rPr lang="uk-UA" sz="2800" dirty="0" smtClean="0">
                <a:solidFill>
                  <a:schemeClr val="tx2"/>
                </a:solidFill>
              </a:rPr>
              <a:t> </a:t>
            </a:r>
            <a:r>
              <a:rPr lang="uk-UA" sz="2800" dirty="0">
                <a:solidFill>
                  <a:schemeClr val="tx2"/>
                </a:solidFill>
              </a:rPr>
              <a:t>територія управління та обслуговування; </a:t>
            </a:r>
            <a:endParaRPr lang="uk-UA" sz="2800" dirty="0" smtClean="0">
              <a:solidFill>
                <a:schemeClr val="tx2"/>
              </a:solidFill>
            </a:endParaRPr>
          </a:p>
          <a:p>
            <a:endParaRPr lang="uk-UA" sz="2800" dirty="0">
              <a:solidFill>
                <a:schemeClr val="tx2"/>
              </a:solidFill>
            </a:endParaRPr>
          </a:p>
          <a:p>
            <a:r>
              <a:rPr lang="uk-UA" sz="2800" dirty="0" smtClean="0">
                <a:solidFill>
                  <a:schemeClr val="tx2"/>
                </a:solidFill>
              </a:rPr>
              <a:t> </a:t>
            </a:r>
            <a:r>
              <a:rPr lang="uk-UA" sz="2800" dirty="0">
                <a:solidFill>
                  <a:schemeClr val="tx2"/>
                </a:solidFill>
              </a:rPr>
              <a:t>повноваження та зона відповідальності</a:t>
            </a:r>
            <a:r>
              <a:rPr lang="uk-UA" sz="2800" dirty="0" smtClean="0">
                <a:solidFill>
                  <a:schemeClr val="tx2"/>
                </a:solidFill>
              </a:rPr>
              <a:t>;</a:t>
            </a:r>
          </a:p>
          <a:p>
            <a:endParaRPr lang="uk-UA" sz="2800" dirty="0">
              <a:solidFill>
                <a:schemeClr val="tx2"/>
              </a:solidFill>
            </a:endParaRPr>
          </a:p>
          <a:p>
            <a:r>
              <a:rPr lang="uk-UA" sz="2800" dirty="0" smtClean="0">
                <a:solidFill>
                  <a:schemeClr val="tx2"/>
                </a:solidFill>
              </a:rPr>
              <a:t> </a:t>
            </a:r>
            <a:r>
              <a:rPr lang="uk-UA" sz="2800" dirty="0">
                <a:solidFill>
                  <a:schemeClr val="tx2"/>
                </a:solidFill>
              </a:rPr>
              <a:t>налагодилися прямі міжбюджетні відносини з </a:t>
            </a:r>
            <a:r>
              <a:rPr lang="uk-UA" sz="2800" dirty="0" smtClean="0">
                <a:solidFill>
                  <a:schemeClr val="tx2"/>
                </a:solidFill>
              </a:rPr>
              <a:t>держбюджетом.</a:t>
            </a:r>
            <a:endParaRPr lang="uk-UA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4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ЗЕМЕЛЬНІ ПИТАННЯ</a:t>
            </a: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971600" y="1700808"/>
            <a:ext cx="72008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Виділення земельних ділянок  учасникам АТО:</a:t>
            </a: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У межах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Новосанжарської селищної ради 67 учасникам АТО передано в приватну власність земельні ділянки для ведення особистого селянського господарства;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18 учасникам надано дозволи на виготовлення проектів землеустрою з метою в подальшому передачі у власність для будівництва і обслуговування житлового будинку, господарських будівель і споруд</a:t>
            </a: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 </a:t>
            </a:r>
            <a:endParaRPr lang="uk-UA" sz="11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7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БУДІВНИЦТВО</a:t>
            </a: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899592" y="1212484"/>
            <a:ext cx="71287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роведено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коригування розроблених та виготовлено шістнадцять проектно-кошторисних документацій на суму 242,22 тис. грн., а саме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uk-UA" sz="2400" b="1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дев’ять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 капітального ремонту доріг на суму 149,42 тис. грн.;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одна на благоустрій території дитячого садка «Сонечко» №2 на суму 35,0 тис. грн.;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одна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 благоустрій території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картодрому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на суму 22,5 тис. грн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.;</a:t>
            </a:r>
            <a:endParaRPr lang="uk-UA" sz="24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чотири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для капітального ремонту водогонів на суму 29,60 тис. грн.;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одна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 реконструкцію вуличного освітлення на суму 5,7 тис.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грн.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 </a:t>
            </a:r>
            <a:endParaRPr lang="uk-UA" sz="11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54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-20706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БУДІВНИЦТВО</a:t>
            </a: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69177" y="1340768"/>
            <a:ext cx="8229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завершено реконструкції вуличних освітлень п’яти об’єктів на загальну суму 749,12 тис. грн., улаштовано  4255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пог.м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 ліній вуличного освітлення, встановлено 94 світильника;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реалізуються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проекти з капітального ремонту дорожнього покриття проїзних частин доріг смт Нові Санжари на суму 4295,80 тис. грн., 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виконано частину робіт за проектом з капітального  ремонту  вуличного водогону по вул. Носенка Івана на суму 433,6 тис. грн., з протяжністю улаштованого водогону 800 </a:t>
            </a:r>
            <a:r>
              <a:rPr lang="uk-UA" sz="2400" dirty="0" err="1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пог.м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.;</a:t>
            </a:r>
            <a:endParaRPr lang="uk-UA" sz="24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реалізуються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проекти з капітальних ремонтів дитячих садків "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Лелеченька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" та "Сонечко"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(корпус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№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2)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 смт Нові Санжари  на суму 1736,20 тис.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грн.  </a:t>
            </a:r>
            <a:endParaRPr lang="uk-UA" sz="24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6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БУДІВНИЦТВО</a:t>
            </a: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55576" y="2420888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оформлено повідомлення про початок будівельних робіт та повідомлення про зміни по  11 об’єктах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оформлено дозвіл про початок будівельних робіт по  одному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об’єкту.</a:t>
            </a:r>
            <a:endParaRPr lang="uk-UA" sz="28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16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ВІДДІЛОМ БУЛО ПІДГОТОВЛЕНО ПРОЕКТИ РІШЕНЬ: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b="1" dirty="0">
                <a:solidFill>
                  <a:schemeClr val="tx2">
                    <a:lumMod val="75000"/>
                  </a:schemeClr>
                </a:solidFill>
              </a:rPr>
            </a:b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51520" y="980728"/>
            <a:ext cx="84352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надання дозволу на виготовлення технічної документації щодо встановлення (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відновлення)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меж земельних ділянок в натурі на місцевості  - 13;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затвердження технічної документації та передачу у власність земельних ділянок  для будівництва і обслуговування житлового будинку, господарських будівель і споруд -  46;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надання дозволу на виготовлення проекту землеустрою щодо відведення земельних ділянок –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30,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 них учасникам АТО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- 18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затвердження проектів землеустрою - 6, з них 3 зі зміною цільового призначення;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надання дозволу на виготовлення технічної документації щодо встановлення особистого строкового сервітуту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– 4; </a:t>
            </a:r>
            <a:endParaRPr lang="uk-UA" sz="24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1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1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ВІДДІЛОМ БУЛО ПІДГОТОВЛЕНО ПРОЕКТИ РІШЕНЬ:</a:t>
            </a: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11560" y="1196969"/>
            <a:ext cx="7632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припинення договорів щодо встановлення особистих строкових сервітутів - 2;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передачу земельних ділянок сільськогосподарського призначення із державної у комунальну власність;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встановлення ставок та пільг зі сплати земельного податку на 2018 та 2019 роки;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передачу в оренду земельних ділянок – 5;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надання дозволу щодо поділу земельної ділянки ПП Фірма «Санжари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»;</a:t>
            </a:r>
            <a:endParaRPr lang="uk-UA" sz="28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2200" b="1" dirty="0" smtClean="0">
                <a:solidFill>
                  <a:schemeClr val="tx2">
                    <a:lumMod val="75000"/>
                  </a:schemeClr>
                </a:solidFill>
              </a:rPr>
              <a:t>ВІДДІЛОМ БУЛО ПІДГОТОВЛЕНО ПРОЕКТИ РІШЕННЯ: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23528" y="749270"/>
            <a:ext cx="79208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надання пільги щодо сплати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земельного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податку споживчому товариству в </a:t>
            </a:r>
            <a:r>
              <a:rPr lang="uk-UA" sz="2800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с.Зачепилівка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рипинення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договору оренди НФМ «Агро»;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надання дозволу на проведення інвентаризації земельних ділянок комунальної власності селищної ради – 6;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погодження передачі земельних ділянок державної власності для ведення особистого селянського господарства учасникам АТО;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затвердження Акту приймання – передачі земельних ділянок сільськогосподарського призначення із державної  у комунальну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власність;</a:t>
            </a:r>
            <a:endParaRPr lang="uk-UA" sz="28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06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ВІДДІЛОМ БУЛО ПІДГОТОВЛЕНО ПРОЕКТИ РІШЕНЬ:</a:t>
            </a: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518392" y="1556792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 відмову в наданні додаткових пільг по сплаті земельного податку на 2019 р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 надання дозволу на розроблення проекту землеустрою щодо встановлення (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зміни)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меж 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адміністративно-територіальних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утворень смт Нові Санжари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 розроблення Генерального Плану </a:t>
            </a:r>
            <a:r>
              <a:rPr lang="uk-UA" sz="2800" dirty="0" err="1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с.Зачепилівка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</a:t>
            </a:r>
            <a:endParaRPr lang="uk-UA" sz="28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5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Орган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реєстрації</a:t>
            </a:r>
            <a:br>
              <a:rPr lang="uk-UA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місця проживання фізичних осіб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719572" y="1772816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Зареєстрував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місце проживання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484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осіб, що на 161 особу більше, ніж за звітний період 2017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року.</a:t>
            </a:r>
          </a:p>
          <a:p>
            <a:pPr algn="just">
              <a:spcAft>
                <a:spcPts val="0"/>
              </a:spcAft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Зняв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 реєстрації місця проживання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694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особи, що на 257 осіб більше, ніж у 2017 році, з них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493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особи відповідно до поданих заяв чи рішення суду (майже удвічі більше, ніж за 2017 рік);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99 -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відповідно до надісланих повідомлень від інших органів реєстрації, що на рівні минулого року);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102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-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у зв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’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язку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з державною реєстрацією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смерті.</a:t>
            </a:r>
            <a:endParaRPr lang="uk-UA" sz="24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9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Орган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реєстрації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місця проживання фізичних осіб 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55576" y="2136339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Видав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довідок:</a:t>
            </a:r>
            <a:endParaRPr lang="uk-UA" sz="24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76275" algn="l"/>
              </a:tabLst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 місце реєстрації особи на запити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Новосанжарського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районного суду –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158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 інших судів України –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11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76275" algn="l"/>
              </a:tabLst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 місце реєстрації особи на запити відділень поліції, адвокатів, нотаріусів –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29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76275" algn="l"/>
              </a:tabLst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 місце реєстрації на звернення особи  –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337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  <a:endParaRPr lang="uk-UA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</a:rPr>
              <a:t>про наявність чи відсутність у житловому приміщенні малолітніх та неповнолітніх осіб –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61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</a:rPr>
              <a:t>про зареєстрованих у житловому приміщенні осіб на день смерті померлого –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65.</a:t>
            </a:r>
            <a:endParaRPr lang="uk-UA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676275" algn="l"/>
              </a:tabLst>
            </a:pPr>
            <a:endParaRPr lang="uk-UA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7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Відділи виконавчого комітету: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</a:rPr>
              <a:t>загальний </a:t>
            </a:r>
            <a:r>
              <a:rPr lang="uk-UA" sz="3600" dirty="0">
                <a:solidFill>
                  <a:schemeClr val="tx2">
                    <a:lumMod val="75000"/>
                  </a:schemeClr>
                </a:solidFill>
              </a:rPr>
              <a:t>відділ;</a:t>
            </a:r>
          </a:p>
          <a:p>
            <a:pPr lvl="0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</a:rPr>
              <a:t>відділ фінансування, економічного розвитку, бухгалтерського обліку та звітності;</a:t>
            </a:r>
          </a:p>
          <a:p>
            <a:pPr lvl="0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</a:rPr>
              <a:t>відділ юридично-правової допомоги та надання адміністративних послуг;</a:t>
            </a:r>
          </a:p>
          <a:p>
            <a:pPr lvl="0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</a:rPr>
              <a:t>відділ </a:t>
            </a:r>
            <a:r>
              <a:rPr lang="uk-UA" sz="3600" dirty="0">
                <a:solidFill>
                  <a:schemeClr val="tx2">
                    <a:lumMod val="75000"/>
                  </a:schemeClr>
                </a:solidFill>
              </a:rPr>
              <a:t>земельних відносин, охорони навколишнього природного середовища, надзвичайних ситуацій, будівництва та управління комунальним майном;</a:t>
            </a:r>
          </a:p>
          <a:p>
            <a:pPr lvl="0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</a:rPr>
              <a:t>відділ освіти, </a:t>
            </a:r>
            <a:r>
              <a:rPr lang="uk-UA" sz="3600" dirty="0" err="1" smtClean="0">
                <a:solidFill>
                  <a:schemeClr val="tx2">
                    <a:lumMod val="75000"/>
                  </a:schemeClr>
                </a:solidFill>
              </a:rPr>
              <a:t>сімʼї</a:t>
            </a:r>
            <a:r>
              <a:rPr lang="uk-UA" sz="3600" dirty="0">
                <a:solidFill>
                  <a:schemeClr val="tx2">
                    <a:lumMod val="75000"/>
                  </a:schemeClr>
                </a:solidFill>
              </a:rPr>
              <a:t>, молоді та спорту, культури і туризму, соціального захисту населення;</a:t>
            </a:r>
          </a:p>
          <a:p>
            <a:pPr lvl="0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</a:rPr>
              <a:t>відділ </a:t>
            </a:r>
            <a:r>
              <a:rPr lang="uk-UA" sz="3600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</a:rPr>
              <a:t>лагоустрою </a:t>
            </a:r>
            <a:r>
              <a:rPr lang="uk-UA" sz="3600" dirty="0">
                <a:solidFill>
                  <a:schemeClr val="tx2">
                    <a:lumMod val="75000"/>
                  </a:schemeClr>
                </a:solidFill>
              </a:rPr>
              <a:t>при виконавчому комітеті Новосанжарської селищної </a:t>
            </a:r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</a:rPr>
              <a:t>ради.</a:t>
            </a:r>
            <a:endParaRPr lang="uk-UA" sz="3600" dirty="0">
              <a:solidFill>
                <a:schemeClr val="tx2">
                  <a:lumMod val="75000"/>
                </a:schemeClr>
              </a:solidFill>
            </a:endParaRPr>
          </a:p>
          <a:p>
            <a:endParaRPr lang="uk-U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5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Орган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реєстрації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місця проживання фізичних осіб 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854478" y="2420888"/>
            <a:ext cx="3150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подає відомості: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827584" y="3478451"/>
            <a:ext cx="66967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реєстрацію та зняття з реєстрації місця проживання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громадян;</a:t>
            </a:r>
          </a:p>
          <a:p>
            <a:pPr algn="just">
              <a:spcAft>
                <a:spcPts val="0"/>
              </a:spcAft>
              <a:tabLst>
                <a:tab pos="0" algn="l"/>
              </a:tabLst>
            </a:pPr>
            <a:endParaRPr lang="uk-UA" sz="2800" dirty="0" smtClean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осіб, яким у наступному за звітним місяцем виповниться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18  років.</a:t>
            </a:r>
            <a:endParaRPr lang="uk-UA" sz="28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6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Робота відділу 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лагоустрою </a:t>
            </a: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827584" y="1844824"/>
            <a:ext cx="748883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Протягом 2018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року було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ліквідовано </a:t>
            </a:r>
          </a:p>
          <a:p>
            <a:pPr algn="just">
              <a:spcAft>
                <a:spcPts val="0"/>
              </a:spcAft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7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несанкціонованих звалищ на територіях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:</a:t>
            </a:r>
          </a:p>
          <a:p>
            <a:pPr indent="449580" algn="just">
              <a:spcAft>
                <a:spcPts val="0"/>
              </a:spcAft>
            </a:pPr>
            <a:endParaRPr lang="uk-UA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вул.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Надії;</a:t>
            </a: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пров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Кустарний;</a:t>
            </a: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вул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 Нова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(біля ДОСААФ);</a:t>
            </a: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пров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Зелений;</a:t>
            </a: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err="1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пров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 Комунальний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(біля базару);</a:t>
            </a: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ліс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с. </a:t>
            </a:r>
            <a:r>
              <a:rPr lang="uk-UA" sz="2800" dirty="0" err="1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Зачепилівка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  <a:endParaRPr lang="uk-UA" sz="28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вул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 Миру с. </a:t>
            </a:r>
            <a:r>
              <a:rPr lang="uk-UA" sz="2800" dirty="0" err="1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Зачепилівка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</a:t>
            </a:r>
            <a:endParaRPr lang="uk-UA" sz="28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53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-99392"/>
            <a:ext cx="8229600" cy="1143000"/>
          </a:xfrm>
        </p:spPr>
        <p:txBody>
          <a:bodyPr/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Робота відділу благоустрою 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999"/>
            <a:ext cx="4067944" cy="2711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21060"/>
            <a:ext cx="4031940" cy="2687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31" y="1296833"/>
            <a:ext cx="4471853" cy="29812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54170"/>
            <a:ext cx="4301970" cy="28679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54" y="3965610"/>
            <a:ext cx="4338585" cy="28923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" y="3661133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Робота відділу благоустрою </a:t>
            </a: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776536" y="1164134"/>
            <a:ext cx="83674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</a:rPr>
              <a:t>здійснювався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ремонт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електрообладнання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вуличного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освітлення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проведено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розчистку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захаращених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місць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</a:rPr>
              <a:t>пров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Кустарний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</a:rPr>
              <a:t>пров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Озерний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</a:rPr>
              <a:t>вул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Польова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</a:rPr>
              <a:t>вул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. Короленка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</a:rPr>
              <a:t>дільниця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біля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магазину №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8;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</a:rPr>
              <a:t>вул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. Центральна, район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автоколони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</a:rPr>
              <a:t>територія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біля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медпункту  с.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Зачепилівка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</a:rPr>
              <a:t>кладовище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Маньківське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Козацьке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Центральне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– с.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Зачепилівка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277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Робота відділу благоустрою 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5220072" cy="3480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5736"/>
            <a:ext cx="4572000" cy="3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" y="3452271"/>
            <a:ext cx="5108594" cy="3405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08" y="1045129"/>
            <a:ext cx="5242892" cy="3495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2" y="3048001"/>
            <a:ext cx="4571998" cy="30479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07357"/>
            <a:ext cx="5148100" cy="34320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44320"/>
            <a:ext cx="5220072" cy="3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-99392"/>
            <a:ext cx="8229600" cy="1143000"/>
          </a:xfrm>
        </p:spPr>
        <p:txBody>
          <a:bodyPr/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Робота відділу благоустрою 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8" y="1022648"/>
            <a:ext cx="5112060" cy="3408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277"/>
            <a:ext cx="5138773" cy="3425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7695" y="2393844"/>
            <a:ext cx="5301206" cy="35341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29171"/>
            <a:ext cx="6732240" cy="44881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97" y="3187452"/>
            <a:ext cx="5436096" cy="36240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6" y="869843"/>
            <a:ext cx="5796136" cy="38640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49" y="907899"/>
            <a:ext cx="6156176" cy="41041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1319"/>
            <a:ext cx="5680022" cy="378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2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Комунальне підприємство «Джерело»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55576" y="2078940"/>
            <a:ext cx="2593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надає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послуги: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50138" y="2852936"/>
            <a:ext cx="8186600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 централізованого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водопостачання;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uk-UA" sz="2800" dirty="0" smtClean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вивезення твердих побутових відходів двома </a:t>
            </a:r>
            <a:endParaRPr lang="uk-UA" sz="2800" dirty="0" smtClean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algn="just"/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машинами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сміттєвозами ГАЗ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3309;</a:t>
            </a:r>
          </a:p>
          <a:p>
            <a:pPr algn="just"/>
            <a:endParaRPr lang="uk-UA" sz="2800" dirty="0" smtClean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рідких побутових відходів двома асенізаційними </a:t>
            </a:r>
            <a:endParaRPr lang="uk-UA" sz="2800" dirty="0" smtClean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algn="just"/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машинами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3,8 м³ та 5,5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м³. </a:t>
            </a: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112474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Комунальне підприємство «Джерело»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b="1" dirty="0"/>
              <a:t> 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8" name="Прямокутник 7"/>
          <p:cNvSpPr/>
          <p:nvPr/>
        </p:nvSpPr>
        <p:spPr>
          <a:xfrm>
            <a:off x="1259632" y="1844824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проведено поточних ремонтів водопровідних мереж на суму 223,0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тис.грн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.; </a:t>
            </a:r>
            <a:endParaRPr lang="uk-UA" sz="24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228020" y="2696726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зафіксовано 101 порив, які вчасно було ліквідовано  в найкоротші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терміни;</a:t>
            </a:r>
            <a:endParaRPr lang="uk-UA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228020" y="3515945"/>
            <a:ext cx="6552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проведено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заміну 6 насосів на артезіанських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свердловинах;</a:t>
            </a:r>
            <a:endParaRPr lang="uk-UA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187054" y="4367847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проведено капітальний ремонт вуличного водогону по вул. Носенка Івана, протяжністю 800 м. на загальну суму 482,0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тис.грн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7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Комунальне підприємство «Джерело»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" y="1268760"/>
            <a:ext cx="5004048" cy="3336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13" y="1263267"/>
            <a:ext cx="5012287" cy="3341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" y="3653226"/>
            <a:ext cx="4788024" cy="3192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479" y="3503670"/>
            <a:ext cx="5005064" cy="33367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34" y="1988840"/>
            <a:ext cx="6444208" cy="42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4574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Комунальне підприємство </a:t>
            </a:r>
            <a:br>
              <a:rPr lang="uk-UA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«Добрі руки плюс»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55576" y="1338888"/>
            <a:ext cx="2593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надає послуги: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427068" y="1916832"/>
            <a:ext cx="843273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оброблення та видалення безпечних відходів;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збирання безпечних відходів;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послуги з централізованого водопостачання;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діяльність автомобільного вантажного транспорту</a:t>
            </a:r>
            <a:r>
              <a:rPr lang="uk-UA" sz="23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надання побутових та житлово-комунальних послуг населенню, покращення благоустрою, утримання та виконання </a:t>
            </a:r>
            <a:r>
              <a:rPr lang="uk-UA" sz="2300" dirty="0" err="1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шляхо</a:t>
            </a:r>
            <a:r>
              <a:rPr lang="uk-UA" sz="23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-ремонтних </a:t>
            </a:r>
            <a:r>
              <a:rPr lang="uk-UA" sz="23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робіт </a:t>
            </a:r>
            <a:r>
              <a:rPr lang="uk-UA" sz="2300" dirty="0" err="1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вулично</a:t>
            </a:r>
            <a:r>
              <a:rPr lang="uk-UA" sz="23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-дорожньої </a:t>
            </a:r>
            <a:r>
              <a:rPr lang="uk-UA" sz="23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мережі населених пунктів на території Новосанжарської об’єднаної територіальної </a:t>
            </a:r>
            <a:r>
              <a:rPr lang="uk-UA" sz="23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громади;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chemeClr val="tx2">
                    <a:lumMod val="75000"/>
                  </a:schemeClr>
                </a:solidFill>
              </a:rPr>
              <a:t>інший пасажирський наземний транспорт;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chemeClr val="tx2">
                    <a:lumMod val="75000"/>
                  </a:schemeClr>
                </a:solidFill>
              </a:rPr>
              <a:t>інші види роздрібної торгівлі в неспеціалізованих магазинах;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chemeClr val="tx2">
                    <a:lumMod val="75000"/>
                  </a:schemeClr>
                </a:solidFill>
              </a:rPr>
              <a:t>неспеціалізована оптова торгівля;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chemeClr val="tx2">
                    <a:lumMod val="75000"/>
                  </a:schemeClr>
                </a:solidFill>
              </a:rPr>
              <a:t>відновлення відсортованих </a:t>
            </a:r>
            <a:r>
              <a:rPr lang="uk-UA" sz="2300" dirty="0" smtClean="0">
                <a:solidFill>
                  <a:schemeClr val="tx2">
                    <a:lumMod val="75000"/>
                  </a:schemeClr>
                </a:solidFill>
              </a:rPr>
              <a:t>відходів.</a:t>
            </a:r>
            <a:endParaRPr lang="uk-UA" sz="2300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uk-UA" sz="20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uk-UA" sz="11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2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0648"/>
            <a:ext cx="5976664" cy="3267243"/>
          </a:xfrm>
        </p:spPr>
      </p:pic>
      <p:sp>
        <p:nvSpPr>
          <p:cNvPr id="5" name="Прямокутник 4"/>
          <p:cNvSpPr/>
          <p:nvPr/>
        </p:nvSpPr>
        <p:spPr>
          <a:xfrm>
            <a:off x="323528" y="4077072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15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засідан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ь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сесій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селищної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ради,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прийнято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349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рішен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ь, з них 126  питань з розгляду заяв земельного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законодавства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8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21 планове засідання виконкому, на якому прийнято 495 рішень, із них 246 - за зверненнями громадян.</a:t>
            </a:r>
            <a:endParaRPr lang="uk-UA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971600" y="1772816"/>
            <a:ext cx="71287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Сподіваюсь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на 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подальшу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 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співпрацю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,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 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 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взаєморозуміння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  з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кожним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жителем,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активність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  і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свідомість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 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громадян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.</a:t>
            </a:r>
            <a:endParaRPr lang="uk-UA" sz="36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1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764060" y="1988840"/>
            <a:ext cx="5758756" cy="103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 ЗА УВАГУ</a:t>
            </a:r>
            <a:endParaRPr lang="uk-UA" sz="60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759346" y="3973910"/>
            <a:ext cx="1124746" cy="464343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445" y="5730142"/>
            <a:ext cx="464555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6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368" y="260648"/>
            <a:ext cx="8651631" cy="1339552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Жителі </a:t>
            </a:r>
            <a:r>
              <a:rPr lang="uk-UA" sz="4000" b="1" dirty="0" err="1" smtClean="0">
                <a:solidFill>
                  <a:schemeClr val="tx2">
                    <a:lumMod val="75000"/>
                  </a:schemeClr>
                </a:solidFill>
              </a:rPr>
              <a:t>Новосанжарської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 ОТГ</a:t>
            </a:r>
            <a:b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01.01.2019 року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сього проживало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9252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особи, з них:</a:t>
            </a:r>
          </a:p>
          <a:p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3058 – особи пенсійного віку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lvl="0"/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963 - учнівська молодь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lvl="0"/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746 - діти  дошкільного віку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lvl="0"/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154 жителів перебувало на обліку  в районному центрі 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зайнятості.</a:t>
            </a: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uk-UA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515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8640"/>
            <a:ext cx="6096000" cy="2867025"/>
          </a:xfrm>
        </p:spPr>
      </p:pic>
      <p:sp>
        <p:nvSpPr>
          <p:cNvPr id="5" name="Прямокутник 4"/>
          <p:cNvSpPr/>
          <p:nvPr/>
        </p:nvSpPr>
        <p:spPr>
          <a:xfrm>
            <a:off x="719572" y="3212976"/>
            <a:ext cx="77048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Всього звернень –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207;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повторних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2;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направлено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 належністю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- 2;</a:t>
            </a:r>
            <a:endParaRPr lang="uk-UA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особистому прийомі в селищного голови – 49 осіб;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в.о. старости села </a:t>
            </a:r>
            <a:r>
              <a:rPr lang="uk-UA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Зачепилівка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10 осіб;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 </a:t>
            </a:r>
            <a:r>
              <a:rPr lang="uk-UA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вищестоящих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органів -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6;</a:t>
            </a:r>
            <a:endParaRPr lang="uk-UA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колективних звернень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- 25</a:t>
            </a:r>
          </a:p>
          <a:p>
            <a:pPr marL="457200">
              <a:spcAft>
                <a:spcPts val="0"/>
              </a:spcAft>
            </a:pPr>
            <a:r>
              <a:rPr lang="uk-UA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6096000" cy="2867025"/>
          </a:xfrm>
        </p:spPr>
      </p:pic>
      <p:sp>
        <p:nvSpPr>
          <p:cNvPr id="5" name="Прямокутник 4"/>
          <p:cNvSpPr/>
          <p:nvPr/>
        </p:nvSpPr>
        <p:spPr>
          <a:xfrm>
            <a:off x="1043608" y="3429000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позитивно вирішені – 138;</a:t>
            </a: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відмовлені – 3;</a:t>
            </a: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вмотивовані роз’яснення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64;</a:t>
            </a:r>
            <a:endParaRPr lang="uk-UA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 пільгової категорії населення – 28;</a:t>
            </a: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 наданням муніципальних послуг звернулися 7422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громадянина.</a:t>
            </a:r>
            <a:endParaRPr lang="uk-UA" sz="28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1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>
                <a:solidFill>
                  <a:schemeClr val="tx2">
                    <a:lumMod val="75000"/>
                  </a:schemeClr>
                </a:solidFill>
              </a:rPr>
              <a:t>Комісії</a:t>
            </a:r>
            <a:br>
              <a:rPr lang="uk-UA" sz="4800" b="1" dirty="0">
                <a:solidFill>
                  <a:schemeClr val="tx2">
                    <a:lumMod val="75000"/>
                  </a:schemeClr>
                </a:solidFill>
              </a:rPr>
            </a:br>
            <a:endParaRPr lang="uk-UA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3888432"/>
          </a:xfrm>
        </p:spPr>
        <p:txBody>
          <a:bodyPr>
            <a:normAutofit/>
          </a:bodyPr>
          <a:lstStyle/>
          <a:p>
            <a:pPr lvl="0"/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адміністративна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lvl="0"/>
            <a:endParaRPr lang="uk-UA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 з житлових питань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lvl="0"/>
            <a:endParaRPr lang="uk-UA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 у справах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неповнолітніх.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83358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</Template>
  <TotalTime>2240</TotalTime>
  <Words>2063</Words>
  <Application>Microsoft Office PowerPoint</Application>
  <PresentationFormat>Екран (4:3)</PresentationFormat>
  <Paragraphs>267</Paragraphs>
  <Slides>51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51</vt:i4>
      </vt:variant>
    </vt:vector>
  </HeadingPairs>
  <TitlesOfParts>
    <vt:vector size="56" baseType="lpstr">
      <vt:lpstr>Arial</vt:lpstr>
      <vt:lpstr>Calibri</vt:lpstr>
      <vt:lpstr>Times New Roman</vt:lpstr>
      <vt:lpstr>Verdana</vt:lpstr>
      <vt:lpstr>Тема Office</vt:lpstr>
      <vt:lpstr> Звіт селищного голови  про діяльність  виконавчих органів ради  у 2018 році </vt:lpstr>
      <vt:lpstr>Презентація PowerPoint</vt:lpstr>
      <vt:lpstr>Збільшилися: </vt:lpstr>
      <vt:lpstr>Відділи виконавчого комітету:</vt:lpstr>
      <vt:lpstr>Презентація PowerPoint</vt:lpstr>
      <vt:lpstr>Жителі Новосанжарської ОТГ на 01.01.2019 року</vt:lpstr>
      <vt:lpstr>Презентація PowerPoint</vt:lpstr>
      <vt:lpstr>Презентація PowerPoint</vt:lpstr>
      <vt:lpstr>Комісії </vt:lpstr>
      <vt:lpstr>Житлове питання</vt:lpstr>
      <vt:lpstr>Бюджетно-фінансова діяльність </vt:lpstr>
      <vt:lpstr>Бюджетно-фінансова діяльність </vt:lpstr>
      <vt:lpstr>Бюджетно-фінансова діяльність </vt:lpstr>
      <vt:lpstr>СУБВЕНЦІЇ </vt:lpstr>
      <vt:lpstr>Презентація PowerPoint</vt:lpstr>
      <vt:lpstr>Благоустрій </vt:lpstr>
      <vt:lpstr>Вуличне освітлення  (реконструкція)</vt:lpstr>
      <vt:lpstr>Презентація PowerPoint</vt:lpstr>
      <vt:lpstr>Дорожнє господарство </vt:lpstr>
      <vt:lpstr>Централізоване водопостачання </vt:lpstr>
      <vt:lpstr>Дошкільна та шкільна освіта </vt:lpstr>
      <vt:lpstr>Містобудівна діяльність </vt:lpstr>
      <vt:lpstr>ГРОМАДСЬКІ РОБОТИ </vt:lpstr>
      <vt:lpstr>ОСВІТА</vt:lpstr>
      <vt:lpstr> КУЛЬТУРА, СОЦІАЛЬНИЙ ЗАХИСТ </vt:lpstr>
      <vt:lpstr>Дитячо-юнацька спортивна школа </vt:lpstr>
      <vt:lpstr>ПРОГРАМИ </vt:lpstr>
      <vt:lpstr>ЗЕМЕЛЬНІ ПИТАННЯ </vt:lpstr>
      <vt:lpstr>ЗЕМЕЛЬНІ ПИТАННЯ </vt:lpstr>
      <vt:lpstr>ЗЕМЕЛЬНІ ПИТАННЯ</vt:lpstr>
      <vt:lpstr>БУДІВНИЦТВО</vt:lpstr>
      <vt:lpstr>БУДІВНИЦТВО</vt:lpstr>
      <vt:lpstr>БУДІВНИЦТВО</vt:lpstr>
      <vt:lpstr>ВІДДІЛОМ БУЛО ПІДГОТОВЛЕНО ПРОЕКТИ РІШЕНЬ: </vt:lpstr>
      <vt:lpstr>ВІДДІЛОМ БУЛО ПІДГОТОВЛЕНО ПРОЕКТИ РІШЕНЬ:</vt:lpstr>
      <vt:lpstr>ВІДДІЛОМ БУЛО ПІДГОТОВЛЕНО ПРОЕКТИ РІШЕННЯ: </vt:lpstr>
      <vt:lpstr>ВІДДІЛОМ БУЛО ПІДГОТОВЛЕНО ПРОЕКТИ РІШЕНЬ:</vt:lpstr>
      <vt:lpstr>Орган реєстрації місця проживання фізичних осіб </vt:lpstr>
      <vt:lpstr>Орган реєстрації місця проживання фізичних осіб </vt:lpstr>
      <vt:lpstr>Орган реєстрації місця проживання фізичних осіб </vt:lpstr>
      <vt:lpstr>Робота відділу благоустрою </vt:lpstr>
      <vt:lpstr>Робота відділу благоустрою </vt:lpstr>
      <vt:lpstr>Робота відділу благоустрою </vt:lpstr>
      <vt:lpstr>Робота відділу благоустрою </vt:lpstr>
      <vt:lpstr>Робота відділу благоустрою </vt:lpstr>
      <vt:lpstr>Комунальне підприємство «Джерело» </vt:lpstr>
      <vt:lpstr>Комунальне підприємство «Джерело»   </vt:lpstr>
      <vt:lpstr>Комунальне підприємство «Джерело» </vt:lpstr>
      <vt:lpstr>Комунальне підприємство  «Добрі руки плюс» 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Звіт селищного голови  про діяльність  виконавчих органів ради  у 2018 році </dc:title>
  <dc:creator>Користувач Windows</dc:creator>
  <cp:lastModifiedBy>Користувач Windows</cp:lastModifiedBy>
  <cp:revision>117</cp:revision>
  <dcterms:created xsi:type="dcterms:W3CDTF">2019-04-10T11:46:00Z</dcterms:created>
  <dcterms:modified xsi:type="dcterms:W3CDTF">2019-04-27T06:24:54Z</dcterms:modified>
</cp:coreProperties>
</file>